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4" r:id="rId4"/>
    <p:sldId id="259" r:id="rId5"/>
    <p:sldId id="260" r:id="rId6"/>
    <p:sldId id="265" r:id="rId7"/>
    <p:sldId id="261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BEC"/>
    <a:srgbClr val="2E3E4F"/>
    <a:srgbClr val="E5F0FF"/>
    <a:srgbClr val="93C9FF"/>
    <a:srgbClr val="6183A8"/>
    <a:srgbClr val="00C6BB"/>
    <a:srgbClr val="FEBD69"/>
    <a:srgbClr val="FEBD00"/>
    <a:srgbClr val="FFC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/>
    <p:restoredTop sz="76599"/>
  </p:normalViewPr>
  <p:slideViewPr>
    <p:cSldViewPr snapToGrid="0" snapToObjects="1">
      <p:cViewPr varScale="1">
        <p:scale>
          <a:sx n="96" d="100"/>
          <a:sy n="96" d="100"/>
        </p:scale>
        <p:origin x="1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F2DDE6-4580-B64D-A0DD-DDCEE036B584}" type="datetimeFigureOut">
              <a:rPr lang="en-US" smtClean="0"/>
              <a:t>4/30/20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AE76E8-3D31-C34A-A332-C9C397AB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2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Amazon Consumer Engagement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581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27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3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DID YOU USE TF-IDF?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Term Frequency: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Value increases proportionally to count of word occurrence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Inverse Document Frequency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Penalize words occurring frequently across all reviews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More common words and carry less importance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950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60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CHOOSE LSA?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Essentially a form of Singular Value Decomposition (a dimensionality reduction tool)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Allows us to extract topics and the terms associated with these topics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45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10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 Creating a more helpful review takes more time and effort on the part of the customer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 Incentivize this behavior with “Amazon Credits” for each “Amazon Approved Review”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Ex. 1 Credit per review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Not only could it drive better reviews, but also drive future amazon sales (w/ the credits)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="1" dirty="0"/>
              <a:t>TWO OPTIONS: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”Opt-In” Program — where an individual is flagged the first time they are posting an “unhelpful” review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Program only applies to “verified purchases”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Aim is to make them a consistent helpful reviewer for all future purchases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Synergy w/ Sellers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If the review quality meets specified criteria (whether positive or negative review), user would receive a “consumer’s rebate”, to be used as amazon credits for future purchases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37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Amazon Consumer Engagement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67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EBD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2E3E4F"/>
          </a:solidFill>
          <a:ln>
            <a:solidFill>
              <a:srgbClr val="2E3E4F"/>
            </a:solidFill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 b="1">
                <a:solidFill>
                  <a:srgbClr val="2E3E4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FEBD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E3E4F"/>
          </a:solidFill>
          <a:ln>
            <a:solidFill>
              <a:srgbClr val="2E3E4F"/>
            </a:solidFill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>
            <a:lvl1pPr>
              <a:defRPr sz="4800" b="1" i="0">
                <a:latin typeface="Corbel" panose="020B05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  <a:solidFill>
            <a:srgbClr val="FEBD69"/>
          </a:solidFill>
          <a:ln>
            <a:noFill/>
          </a:ln>
          <a:effectLst/>
        </p:spPr>
        <p:txBody>
          <a:bodyPr>
            <a:normAutofit/>
          </a:bodyPr>
          <a:lstStyle>
            <a:lvl1pPr marL="342900" indent="-342900">
              <a:buClr>
                <a:srgbClr val="2E3E4F"/>
              </a:buClr>
              <a:buFont typeface=".Hiragino Kaku Gothic Interface W3"/>
              <a:buChar char="◉"/>
              <a:defRPr sz="2800" b="0" i="0">
                <a:solidFill>
                  <a:srgbClr val="2E3E4F"/>
                </a:solidFill>
                <a:latin typeface="Corbel" panose="020B0503020204020204" pitchFamily="34" charset="0"/>
              </a:defRPr>
            </a:lvl1pPr>
            <a:lvl2pPr marL="742950" indent="-285750">
              <a:buClr>
                <a:srgbClr val="2E3E4F"/>
              </a:buClr>
              <a:buFont typeface="System Font Regular"/>
              <a:buChar char="●"/>
              <a:defRPr sz="2400" b="0" i="0">
                <a:solidFill>
                  <a:srgbClr val="2E3E4F"/>
                </a:solidFill>
                <a:latin typeface="Corbel" panose="020B0503020204020204" pitchFamily="34" charset="0"/>
              </a:defRPr>
            </a:lvl2pPr>
            <a:lvl3pPr>
              <a:buClr>
                <a:srgbClr val="2E3E4F"/>
              </a:buClr>
              <a:defRPr sz="2000" b="0" i="0">
                <a:solidFill>
                  <a:srgbClr val="2E3E4F"/>
                </a:solidFill>
                <a:latin typeface="Corbel" panose="020B0503020204020204" pitchFamily="34" charset="0"/>
              </a:defRPr>
            </a:lvl3pPr>
            <a:lvl4pPr>
              <a:buClr>
                <a:srgbClr val="2E3E4F"/>
              </a:buClr>
              <a:defRPr sz="1800" b="0" i="0">
                <a:solidFill>
                  <a:srgbClr val="2E3E4F"/>
                </a:solidFill>
                <a:latin typeface="Corbel" panose="020B0503020204020204" pitchFamily="34" charset="0"/>
              </a:defRPr>
            </a:lvl4pPr>
            <a:lvl5pPr>
              <a:buClr>
                <a:srgbClr val="2E3E4F"/>
              </a:buClr>
              <a:defRPr sz="1800" b="0" i="0">
                <a:solidFill>
                  <a:srgbClr val="2E3E4F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932A14B-8B7D-D040-8BBA-EE36390E86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3084" y="395256"/>
            <a:ext cx="2082468" cy="62890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DCF6-F593-E242-972E-444846EAB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3068424"/>
          </a:xfrm>
        </p:spPr>
        <p:txBody>
          <a:bodyPr/>
          <a:lstStyle/>
          <a:p>
            <a:pPr algn="ctr"/>
            <a:r>
              <a:rPr lang="en-US" sz="7200" dirty="0">
                <a:latin typeface="Corbel" panose="020B0503020204020204" pitchFamily="34" charset="0"/>
                <a:ea typeface="Galvji Bold Oblique" panose="020B0504020202020204" pitchFamily="34" charset="-128"/>
                <a:cs typeface="Kartika" panose="02020503030404060203" pitchFamily="18" charset="0"/>
              </a:rPr>
              <a:t>CUSTOMER REVIEWS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874D18-2401-9349-8B25-B62BF9468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59175"/>
            <a:ext cx="5819399" cy="915747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orbel" panose="020B0503020204020204" pitchFamily="34" charset="0"/>
              </a:rPr>
              <a:t>HOW CAN WE MAKE REVIEWS MORE HELPFUL ON AMAZON’S PLATFORM ?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5526AC5-6035-8344-B9EB-171731276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1" y="383078"/>
            <a:ext cx="2601686" cy="78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03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DCF6-F593-E242-972E-444846EAB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3068424"/>
          </a:xfrm>
        </p:spPr>
        <p:txBody>
          <a:bodyPr/>
          <a:lstStyle/>
          <a:p>
            <a:pPr algn="ctr"/>
            <a:r>
              <a:rPr lang="en-US" sz="8800" dirty="0">
                <a:latin typeface="Corbel" panose="020B0503020204020204" pitchFamily="34" charset="0"/>
                <a:ea typeface="Galvji Bold Oblique" panose="020B0504020202020204" pitchFamily="34" charset="-128"/>
                <a:cs typeface="Kartika" panose="02020503030404060203" pitchFamily="18" charset="0"/>
              </a:rPr>
              <a:t>QUESTIONS ?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5526AC5-6035-8344-B9EB-171731276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1" y="383078"/>
            <a:ext cx="2601686" cy="78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530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F0564-342A-314D-A0F2-8E3B2FE4A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POWER OF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B975B-AD9B-7448-B442-DCCC37F51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2332015"/>
            <a:ext cx="7946573" cy="41885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u="sng" dirty="0"/>
              <a:t>Power Reviews:</a:t>
            </a:r>
            <a:endParaRPr lang="en-US" b="1" u="sng" dirty="0"/>
          </a:p>
          <a:p>
            <a:pPr>
              <a:buFont typeface="System Font Regular"/>
              <a:buChar char="●"/>
            </a:pPr>
            <a:r>
              <a:rPr lang="en-CA" sz="2400" dirty="0"/>
              <a:t>20% of sales driven by reviews </a:t>
            </a:r>
          </a:p>
          <a:p>
            <a:pPr marL="0" indent="0">
              <a:buNone/>
            </a:pPr>
            <a:endParaRPr lang="en-CA" sz="1300" dirty="0"/>
          </a:p>
          <a:p>
            <a:pPr marL="0" indent="0">
              <a:buNone/>
            </a:pPr>
            <a:r>
              <a:rPr lang="en-CA" sz="3200" b="1" u="sng" dirty="0"/>
              <a:t>BloomReach Marketing:</a:t>
            </a:r>
          </a:p>
          <a:p>
            <a:pPr>
              <a:buFont typeface="System Font Regular"/>
              <a:buChar char="●"/>
            </a:pPr>
            <a:r>
              <a:rPr lang="en-CA" sz="2400" dirty="0"/>
              <a:t>55%  of shoppers start their buying research on Amazon; rely primarily on our platform for reviews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A8ABBC-DE88-9D47-A255-6CFA1D010F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9" r="21297"/>
          <a:stretch/>
        </p:blipFill>
        <p:spPr>
          <a:xfrm>
            <a:off x="8305972" y="2917372"/>
            <a:ext cx="3505030" cy="3032034"/>
          </a:xfrm>
          <a:prstGeom prst="rect">
            <a:avLst/>
          </a:prstGeom>
          <a:ln w="28575">
            <a:solidFill>
              <a:srgbClr val="2E3E4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814980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272B5-90FC-9543-B27A-07EAD8AC6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5400" dirty="0"/>
            </a:br>
            <a:r>
              <a:rPr lang="en-US" sz="5400" dirty="0"/>
              <a:t>”HELPFULNESS”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75E50-ACEB-3840-9CAF-563164325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2527087"/>
            <a:ext cx="5503433" cy="36365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METRIC: </a:t>
            </a:r>
            <a:r>
              <a:rPr lang="en-US" dirty="0"/>
              <a:t>“Helpfulness”</a:t>
            </a:r>
          </a:p>
          <a:p>
            <a:pPr lvl="1"/>
            <a:r>
              <a:rPr lang="en-US" dirty="0"/>
              <a:t>Review with at least </a:t>
            </a:r>
            <a:r>
              <a:rPr lang="en-US" sz="2800" b="1" dirty="0"/>
              <a:t>TEN</a:t>
            </a:r>
            <a:r>
              <a:rPr lang="en-US" b="1" dirty="0"/>
              <a:t> </a:t>
            </a:r>
            <a:r>
              <a:rPr lang="en-US" dirty="0"/>
              <a:t> ”Helpful” Votes</a:t>
            </a:r>
          </a:p>
          <a:p>
            <a:pPr lvl="1"/>
            <a:r>
              <a:rPr lang="en-US" dirty="0"/>
              <a:t>Ratio of ”Helpful” Votes / Total Votes     </a:t>
            </a:r>
            <a:r>
              <a:rPr lang="en-US" sz="2800" b="1" dirty="0"/>
              <a:t>&gt; 50%</a:t>
            </a:r>
          </a:p>
          <a:p>
            <a:pPr marL="457200" lvl="1" indent="0">
              <a:buNone/>
            </a:pPr>
            <a:endParaRPr lang="en-US" sz="2800" b="1" dirty="0"/>
          </a:p>
          <a:p>
            <a:pPr marL="0" indent="0">
              <a:buNone/>
            </a:pPr>
            <a:r>
              <a:rPr lang="en-US" b="1" dirty="0"/>
              <a:t>Laptop Product Segment:</a:t>
            </a:r>
          </a:p>
          <a:p>
            <a:pPr lvl="1"/>
            <a:r>
              <a:rPr lang="en-US" dirty="0"/>
              <a:t>6% of reviews deemed “Helpful”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ECCE52-27C9-1542-8160-7A99AB354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463" y="2621216"/>
            <a:ext cx="4752591" cy="3101415"/>
          </a:xfrm>
          <a:prstGeom prst="rect">
            <a:avLst/>
          </a:prstGeom>
          <a:ln w="28575">
            <a:solidFill>
              <a:srgbClr val="2E3E4F"/>
            </a:solidFill>
          </a:ln>
        </p:spPr>
      </p:pic>
    </p:spTree>
    <p:extLst>
      <p:ext uri="{BB962C8B-B14F-4D97-AF65-F5344CB8AC3E}">
        <p14:creationId xmlns:p14="http://schemas.microsoft.com/office/powerpoint/2010/main" val="904684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C782-5501-664B-9E9B-8F11108AD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CC1B8-794D-E646-9A39-EDE39441A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913" y="2222287"/>
            <a:ext cx="11713029" cy="463571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 </a:t>
            </a:r>
            <a:r>
              <a:rPr lang="en-US" b="1" dirty="0"/>
              <a:t>WHAT:</a:t>
            </a:r>
            <a:r>
              <a:rPr lang="en-US" dirty="0"/>
              <a:t>  </a:t>
            </a:r>
            <a:r>
              <a:rPr lang="en-US" sz="2400" dirty="0"/>
              <a:t>improve quality of customer reviews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 </a:t>
            </a:r>
            <a:r>
              <a:rPr lang="en-US" b="1" dirty="0"/>
              <a:t>WHY: </a:t>
            </a:r>
            <a:r>
              <a:rPr lang="en-US" sz="2400" dirty="0"/>
              <a:t>improve</a:t>
            </a:r>
            <a:r>
              <a:rPr lang="en-US" sz="2400" b="1" dirty="0"/>
              <a:t> </a:t>
            </a:r>
            <a:r>
              <a:rPr lang="en-US" sz="2400" dirty="0"/>
              <a:t>customer experience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sz="100" dirty="0"/>
          </a:p>
          <a:p>
            <a:pPr>
              <a:lnSpc>
                <a:spcPct val="150000"/>
              </a:lnSpc>
            </a:pPr>
            <a:r>
              <a:rPr lang="en-US" b="1" dirty="0"/>
              <a:t> HOW: … 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FE2CD4-6D00-E14D-A61E-B5C4917A7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159" y="3429000"/>
            <a:ext cx="4665457" cy="2325765"/>
          </a:xfrm>
          <a:prstGeom prst="rect">
            <a:avLst/>
          </a:prstGeom>
          <a:ln w="28575">
            <a:solidFill>
              <a:srgbClr val="2E3E4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9438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943CDB3-4C0A-6346-B2C7-047686BC4946}"/>
              </a:ext>
            </a:extLst>
          </p:cNvPr>
          <p:cNvSpPr/>
          <p:nvPr/>
        </p:nvSpPr>
        <p:spPr>
          <a:xfrm>
            <a:off x="7865112" y="2015107"/>
            <a:ext cx="3871041" cy="3995549"/>
          </a:xfrm>
          <a:prstGeom prst="rect">
            <a:avLst/>
          </a:prstGeom>
          <a:solidFill>
            <a:schemeClr val="accent3">
              <a:lumMod val="20000"/>
              <a:lumOff val="80000"/>
              <a:alpha val="29020"/>
            </a:schemeClr>
          </a:solidFill>
          <a:ln>
            <a:solidFill>
              <a:srgbClr val="2E3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PREDICT “HELPFUL”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9" y="2222287"/>
            <a:ext cx="6104438" cy="4093169"/>
          </a:xfrm>
        </p:spPr>
        <p:txBody>
          <a:bodyPr/>
          <a:lstStyle/>
          <a:p>
            <a:r>
              <a:rPr lang="en-US" dirty="0"/>
              <a:t> Classification Problem</a:t>
            </a:r>
          </a:p>
          <a:p>
            <a:r>
              <a:rPr lang="en-US" dirty="0"/>
              <a:t> Examine review statistics:</a:t>
            </a:r>
          </a:p>
          <a:p>
            <a:pPr lvl="1"/>
            <a:r>
              <a:rPr lang="en-US" dirty="0"/>
              <a:t> Word Count (Headline, Body)</a:t>
            </a:r>
          </a:p>
          <a:p>
            <a:pPr lvl="1"/>
            <a:r>
              <a:rPr lang="en-US" dirty="0"/>
              <a:t> Sentence Count (Body)</a:t>
            </a:r>
          </a:p>
          <a:p>
            <a:pPr lvl="1"/>
            <a:r>
              <a:rPr lang="en-US" dirty="0"/>
              <a:t> Grade Reading Level (Flesch Kincaid)</a:t>
            </a:r>
          </a:p>
          <a:p>
            <a:r>
              <a:rPr lang="en-US" dirty="0"/>
              <a:t>Examine word occurrences (TF-IDF)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888992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A5A3409-3886-934A-AC74-1922013CADF4}"/>
              </a:ext>
            </a:extLst>
          </p:cNvPr>
          <p:cNvSpPr/>
          <p:nvPr/>
        </p:nvSpPr>
        <p:spPr>
          <a:xfrm>
            <a:off x="7865113" y="5234227"/>
            <a:ext cx="3871041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XGB Classifier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734DF1-DC18-5947-A9EA-718A1F306444}"/>
              </a:ext>
            </a:extLst>
          </p:cNvPr>
          <p:cNvSpPr/>
          <p:nvPr/>
        </p:nvSpPr>
        <p:spPr>
          <a:xfrm>
            <a:off x="7865112" y="2063969"/>
            <a:ext cx="387104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Amazon Data Repository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A48737-B31A-2540-A5FE-EC67948F8DB9}"/>
              </a:ext>
            </a:extLst>
          </p:cNvPr>
          <p:cNvSpPr/>
          <p:nvPr/>
        </p:nvSpPr>
        <p:spPr>
          <a:xfrm>
            <a:off x="7278625" y="2939025"/>
            <a:ext cx="504401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PostgreSQL</a:t>
            </a:r>
          </a:p>
          <a:p>
            <a:pPr algn="ctr"/>
            <a:r>
              <a:rPr lang="en-US" sz="12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Data Pre-processing</a:t>
            </a:r>
            <a:endParaRPr lang="en-US" b="0" cap="none" spc="0" dirty="0">
              <a:ln w="0"/>
              <a:solidFill>
                <a:schemeClr val="bg1"/>
              </a:solidFill>
              <a:effectLst/>
              <a:latin typeface="Galvji" panose="020B0504020202020204" pitchFamily="34" charset="-128"/>
              <a:ea typeface="Galvji" panose="020B0504020202020204" pitchFamily="34" charset="-12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B0A725-0AED-5140-B767-7555E3FB8936}"/>
              </a:ext>
            </a:extLst>
          </p:cNvPr>
          <p:cNvSpPr/>
          <p:nvPr/>
        </p:nvSpPr>
        <p:spPr>
          <a:xfrm>
            <a:off x="7278625" y="4040903"/>
            <a:ext cx="504401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latin typeface="Galvji" panose="020B0504020202020204" pitchFamily="34" charset="-128"/>
                <a:ea typeface="Galvji" panose="020B0504020202020204" pitchFamily="34" charset="-128"/>
              </a:rPr>
              <a:t>Python</a:t>
            </a:r>
          </a:p>
          <a:p>
            <a:pPr algn="ctr"/>
            <a:r>
              <a:rPr lang="en-US" sz="12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Pandas | Scikit Learn | NLTK | TextStat</a:t>
            </a:r>
            <a:endParaRPr lang="en-US" sz="1100" b="0" cap="none" spc="0" dirty="0">
              <a:ln w="0"/>
              <a:solidFill>
                <a:schemeClr val="bg1"/>
              </a:solidFill>
              <a:effectLst/>
              <a:latin typeface="Galvji" panose="020B0504020202020204" pitchFamily="34" charset="-128"/>
              <a:ea typeface="Galvji" panose="020B0504020202020204" pitchFamily="34" charset="-128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C25A4D-5CEA-B146-9B1C-C06BBDBD1E3A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9800632" y="2464079"/>
            <a:ext cx="1" cy="474946"/>
          </a:xfrm>
          <a:prstGeom prst="line">
            <a:avLst/>
          </a:prstGeom>
          <a:ln w="38100">
            <a:solidFill>
              <a:srgbClr val="2E3E4F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3FD4759-4395-324D-BC00-B383C5B040EB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9800632" y="3585356"/>
            <a:ext cx="0" cy="455547"/>
          </a:xfrm>
          <a:prstGeom prst="line">
            <a:avLst/>
          </a:prstGeom>
          <a:ln w="38100">
            <a:solidFill>
              <a:srgbClr val="2E3E4F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D5222C-414B-6F42-9E98-E3A1B4A3F86D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>
            <a:off x="9800632" y="4748789"/>
            <a:ext cx="2" cy="485438"/>
          </a:xfrm>
          <a:prstGeom prst="line">
            <a:avLst/>
          </a:prstGeom>
          <a:ln w="38100">
            <a:solidFill>
              <a:srgbClr val="2E3E4F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816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PREDICT “HELPFUL”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9" y="2222287"/>
            <a:ext cx="6565828" cy="4093169"/>
          </a:xfrm>
        </p:spPr>
        <p:txBody>
          <a:bodyPr/>
          <a:lstStyle/>
          <a:p>
            <a:r>
              <a:rPr lang="en-US" dirty="0"/>
              <a:t> Focus on </a:t>
            </a:r>
            <a:r>
              <a:rPr lang="en-US" b="1" dirty="0"/>
              <a:t>Precision (87%)</a:t>
            </a:r>
          </a:p>
          <a:p>
            <a:r>
              <a:rPr lang="en-US" dirty="0"/>
              <a:t> Minimize False Positives (75% threshold)</a:t>
            </a:r>
          </a:p>
          <a:p>
            <a:r>
              <a:rPr lang="en-US" dirty="0"/>
              <a:t> Avoid missing “unhelpful” reviews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/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7BC9E84-6AED-4847-970D-1C949F8092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42293"/>
              </p:ext>
            </p:extLst>
          </p:nvPr>
        </p:nvGraphicFramePr>
        <p:xfrm>
          <a:off x="7242048" y="2636427"/>
          <a:ext cx="4395653" cy="2910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387">
                  <a:extLst>
                    <a:ext uri="{9D8B030D-6E8A-4147-A177-3AD203B41FA5}">
                      <a16:colId xmlns:a16="http://schemas.microsoft.com/office/drawing/2014/main" val="2944104765"/>
                    </a:ext>
                  </a:extLst>
                </a:gridCol>
                <a:gridCol w="1680133">
                  <a:extLst>
                    <a:ext uri="{9D8B030D-6E8A-4147-A177-3AD203B41FA5}">
                      <a16:colId xmlns:a16="http://schemas.microsoft.com/office/drawing/2014/main" val="4145968798"/>
                    </a:ext>
                  </a:extLst>
                </a:gridCol>
                <a:gridCol w="1680133">
                  <a:extLst>
                    <a:ext uri="{9D8B030D-6E8A-4147-A177-3AD203B41FA5}">
                      <a16:colId xmlns:a16="http://schemas.microsoft.com/office/drawing/2014/main" val="897408480"/>
                    </a:ext>
                  </a:extLst>
                </a:gridCol>
              </a:tblGrid>
              <a:tr h="3836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Helpful</a:t>
                      </a:r>
                    </a:p>
                  </a:txBody>
                  <a:tcPr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Helpful</a:t>
                      </a:r>
                    </a:p>
                  </a:txBody>
                  <a:tcPr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767461"/>
                  </a:ext>
                </a:extLst>
              </a:tr>
              <a:tr h="126366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Not Helpful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3A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482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859372"/>
                  </a:ext>
                </a:extLst>
              </a:tr>
              <a:tr h="126366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Helpful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3A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274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213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469418"/>
                  </a:ext>
                </a:extLst>
              </a:tr>
            </a:tbl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A748DF20-6A56-2247-A7FD-608014580078}"/>
              </a:ext>
            </a:extLst>
          </p:cNvPr>
          <p:cNvSpPr/>
          <p:nvPr/>
        </p:nvSpPr>
        <p:spPr>
          <a:xfrm>
            <a:off x="10394575" y="3262032"/>
            <a:ext cx="799163" cy="779929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607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IDENTIFY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3" y="2222287"/>
            <a:ext cx="11800112" cy="3636511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985206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2A36E9-354B-A648-9C72-BFE81078D915}"/>
              </a:ext>
            </a:extLst>
          </p:cNvPr>
          <p:cNvSpPr txBox="1">
            <a:spLocks/>
          </p:cNvSpPr>
          <p:nvPr/>
        </p:nvSpPr>
        <p:spPr>
          <a:xfrm>
            <a:off x="293914" y="2233173"/>
            <a:ext cx="11604172" cy="4177639"/>
          </a:xfrm>
          <a:prstGeom prst="rect">
            <a:avLst/>
          </a:prstGeom>
          <a:solidFill>
            <a:srgbClr val="FEBD69"/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.Hiragino Kaku Gothic Interface W3"/>
              <a:buChar char="◉"/>
              <a:defRPr sz="28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System Font Regular"/>
              <a:buChar char="●"/>
              <a:defRPr sz="24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Wingdings 2" charset="2"/>
              <a:buChar char=""/>
              <a:defRPr sz="20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Wingdings 2" charset="2"/>
              <a:buChar char=""/>
              <a:defRPr sz="18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Wingdings 2" charset="2"/>
              <a:buChar char=""/>
              <a:defRPr sz="18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Latent Semantic Analysis (LSA)</a:t>
            </a:r>
          </a:p>
          <a:p>
            <a:r>
              <a:rPr lang="en-US" dirty="0"/>
              <a:t> Main Topics – Laptop Reviews:</a:t>
            </a:r>
          </a:p>
          <a:p>
            <a:pPr lvl="1"/>
            <a:r>
              <a:rPr lang="en-US" dirty="0"/>
              <a:t>User Interaction (Components)</a:t>
            </a:r>
          </a:p>
          <a:p>
            <a:pPr lvl="2">
              <a:buFont typeface="System Font Regular"/>
              <a:buChar char="—"/>
            </a:pPr>
            <a:r>
              <a:rPr lang="en-US" dirty="0"/>
              <a:t> keyboard, screen</a:t>
            </a:r>
          </a:p>
          <a:p>
            <a:pPr lvl="1"/>
            <a:r>
              <a:rPr lang="en-US" dirty="0"/>
              <a:t>Hardware (Performance)</a:t>
            </a:r>
          </a:p>
          <a:p>
            <a:pPr lvl="2">
              <a:buFont typeface="System Font Regular"/>
              <a:buChar char="—"/>
            </a:pPr>
            <a:r>
              <a:rPr lang="en-US" dirty="0"/>
              <a:t> storage, processing power</a:t>
            </a:r>
          </a:p>
          <a:p>
            <a:pPr marL="857250" lvl="1" indent="-342900"/>
            <a:r>
              <a:rPr lang="en-US" dirty="0"/>
              <a:t>Purchase Experience</a:t>
            </a:r>
          </a:p>
          <a:p>
            <a:pPr marL="1257300" lvl="2" indent="-342900">
              <a:buFont typeface="System Font Regular"/>
              <a:buChar char="—"/>
            </a:pPr>
            <a:r>
              <a:rPr lang="en-US" dirty="0"/>
              <a:t>Customer service, repairs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32470E-7EB3-8B47-98DA-90936108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2397710"/>
            <a:ext cx="5539580" cy="3494696"/>
          </a:xfrm>
          <a:prstGeom prst="rect">
            <a:avLst/>
          </a:prstGeom>
          <a:ln w="28575">
            <a:solidFill>
              <a:srgbClr val="2E3E4F"/>
            </a:solidFill>
          </a:ln>
        </p:spPr>
      </p:pic>
    </p:spTree>
    <p:extLst>
      <p:ext uri="{BB962C8B-B14F-4D97-AF65-F5344CB8AC3E}">
        <p14:creationId xmlns:p14="http://schemas.microsoft.com/office/powerpoint/2010/main" val="887738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MAKE SUGGESTIONS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8707326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BAC73F7C-FE91-4E4A-8D76-83D0B5334B21}"/>
              </a:ext>
            </a:extLst>
          </p:cNvPr>
          <p:cNvSpPr/>
          <p:nvPr/>
        </p:nvSpPr>
        <p:spPr>
          <a:xfrm>
            <a:off x="243839" y="2316480"/>
            <a:ext cx="11538711" cy="3995420"/>
          </a:xfrm>
          <a:prstGeom prst="rect">
            <a:avLst/>
          </a:prstGeom>
          <a:solidFill>
            <a:schemeClr val="tx1"/>
          </a:solidFill>
          <a:ln>
            <a:solidFill>
              <a:srgbClr val="2E3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44CA09-E874-8C4F-A274-F5F45E228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49" y="2561844"/>
            <a:ext cx="1173480" cy="35204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FFA2ED-4806-A945-89D4-5AD47F88F6F9}"/>
              </a:ext>
            </a:extLst>
          </p:cNvPr>
          <p:cNvCxnSpPr>
            <a:cxnSpLocks/>
          </p:cNvCxnSpPr>
          <p:nvPr/>
        </p:nvCxnSpPr>
        <p:spPr>
          <a:xfrm>
            <a:off x="1685678" y="2658918"/>
            <a:ext cx="995438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0F95E12-D443-6049-9A4F-71204BDAA05A}"/>
              </a:ext>
            </a:extLst>
          </p:cNvPr>
          <p:cNvSpPr txBox="1"/>
          <p:nvPr/>
        </p:nvSpPr>
        <p:spPr>
          <a:xfrm>
            <a:off x="310593" y="3159252"/>
            <a:ext cx="5838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rbel" panose="020B0503020204020204" pitchFamily="34" charset="0"/>
              </a:rPr>
              <a:t>Create Review</a:t>
            </a:r>
          </a:p>
          <a:p>
            <a:r>
              <a:rPr lang="en-CA" sz="1400" dirty="0">
                <a:solidFill>
                  <a:schemeClr val="bg1"/>
                </a:solidFill>
                <a:latin typeface="Corbel" panose="020B0503020204020204" pitchFamily="34" charset="0"/>
              </a:rPr>
              <a:t>Lenovo Chromebook S330 Laptop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4395D17-1188-0B48-8974-A5860A2E5D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0"/>
          <a:stretch/>
        </p:blipFill>
        <p:spPr>
          <a:xfrm>
            <a:off x="298236" y="3907042"/>
            <a:ext cx="6126618" cy="19856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AF190A-6720-F141-824F-20DF2DB3D4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3700"/>
          <a:stretch/>
        </p:blipFill>
        <p:spPr>
          <a:xfrm>
            <a:off x="4858464" y="3154732"/>
            <a:ext cx="1680833" cy="66613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BD42C4-6D1E-8E4E-826B-CFD9AF8B78AC}"/>
              </a:ext>
            </a:extLst>
          </p:cNvPr>
          <p:cNvCxnSpPr>
            <a:cxnSpLocks/>
          </p:cNvCxnSpPr>
          <p:nvPr/>
        </p:nvCxnSpPr>
        <p:spPr>
          <a:xfrm>
            <a:off x="6929051" y="2745074"/>
            <a:ext cx="0" cy="3465226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1170D48-35A3-DA40-B55D-2B8A9F1687B6}"/>
              </a:ext>
            </a:extLst>
          </p:cNvPr>
          <p:cNvSpPr txBox="1"/>
          <p:nvPr/>
        </p:nvSpPr>
        <p:spPr>
          <a:xfrm>
            <a:off x="7186120" y="3321422"/>
            <a:ext cx="4423844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rbel" panose="020B0503020204020204" pitchFamily="34" charset="0"/>
              </a:rPr>
              <a:t>Consider discussing …</a:t>
            </a:r>
          </a:p>
          <a:p>
            <a:pPr marL="285750" indent="-285750">
              <a:buFont typeface="System Font Regular"/>
              <a:buChar char="-"/>
            </a:pPr>
            <a:r>
              <a:rPr lang="en-US" sz="1600" b="1" dirty="0">
                <a:solidFill>
                  <a:srgbClr val="00B050"/>
                </a:solidFill>
                <a:latin typeface="Corbel" panose="020B0503020204020204" pitchFamily="34" charset="0"/>
              </a:rPr>
              <a:t>User Experience </a:t>
            </a:r>
          </a:p>
          <a:p>
            <a:r>
              <a:rPr lang="en-US" sz="1400" i="1" dirty="0">
                <a:solidFill>
                  <a:schemeClr val="bg1"/>
                </a:solidFill>
                <a:latin typeface="Corbel" panose="020B0503020204020204" pitchFamily="34" charset="0"/>
              </a:rPr>
              <a:t>        (keyboard, sound, display quality, etc.)</a:t>
            </a:r>
          </a:p>
          <a:p>
            <a:pPr marL="285750" indent="-285750">
              <a:buFont typeface="System Font Regular"/>
              <a:buChar char="-"/>
            </a:pPr>
            <a:r>
              <a:rPr lang="en-US" sz="1600" b="1" dirty="0">
                <a:solidFill>
                  <a:srgbClr val="00B050"/>
                </a:solidFill>
                <a:latin typeface="Corbel" panose="020B0503020204020204" pitchFamily="34" charset="0"/>
              </a:rPr>
              <a:t>Device Performance</a:t>
            </a:r>
          </a:p>
          <a:p>
            <a:r>
              <a:rPr lang="en-US" sz="1600" i="1" dirty="0">
                <a:solidFill>
                  <a:schemeClr val="bg1"/>
                </a:solidFill>
                <a:latin typeface="Corbel" panose="020B0503020204020204" pitchFamily="34" charset="0"/>
              </a:rPr>
              <a:t>       </a:t>
            </a:r>
            <a:r>
              <a:rPr lang="en-US" sz="1400" i="1" dirty="0">
                <a:solidFill>
                  <a:schemeClr val="bg1"/>
                </a:solidFill>
                <a:latin typeface="Corbel" panose="020B0503020204020204" pitchFamily="34" charset="0"/>
              </a:rPr>
              <a:t>(speed, storage, etc.)</a:t>
            </a:r>
          </a:p>
          <a:p>
            <a:pPr marL="285750" indent="-285750">
              <a:buFont typeface="System Font Regular"/>
              <a:buChar char="-"/>
            </a:pPr>
            <a:r>
              <a:rPr lang="en-US" sz="1600" b="1" dirty="0">
                <a:solidFill>
                  <a:srgbClr val="00B050"/>
                </a:solidFill>
                <a:latin typeface="Corbel" panose="020B0503020204020204" pitchFamily="34" charset="0"/>
              </a:rPr>
              <a:t>Purchasing Experience</a:t>
            </a:r>
          </a:p>
          <a:p>
            <a:r>
              <a:rPr lang="en-US" sz="1400" i="1" dirty="0">
                <a:solidFill>
                  <a:schemeClr val="bg1"/>
                </a:solidFill>
                <a:latin typeface="Corbel" panose="020B0503020204020204" pitchFamily="34" charset="0"/>
              </a:rPr>
              <a:t>       (technical difficulties, issues, etc.)</a:t>
            </a:r>
          </a:p>
          <a:p>
            <a:pPr marL="285750" indent="-285750">
              <a:buFont typeface="System Font Regular"/>
              <a:buChar char="-"/>
            </a:pPr>
            <a:endParaRPr lang="en-US" sz="1600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orbel" panose="020B0503020204020204" pitchFamily="34" charset="0"/>
              </a:rPr>
              <a:t>Word Count: </a:t>
            </a: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5			</a:t>
            </a:r>
            <a:r>
              <a:rPr lang="en-US" sz="1600" b="1" dirty="0">
                <a:solidFill>
                  <a:schemeClr val="bg1"/>
                </a:solidFill>
                <a:latin typeface="Corbel" panose="020B0503020204020204" pitchFamily="34" charset="0"/>
              </a:rPr>
              <a:t>Sentence Count: </a:t>
            </a: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B2EA65-B2C2-FD4E-A688-4F055FA23A49}"/>
              </a:ext>
            </a:extLst>
          </p:cNvPr>
          <p:cNvSpPr/>
          <p:nvPr/>
        </p:nvSpPr>
        <p:spPr>
          <a:xfrm>
            <a:off x="7117998" y="2728113"/>
            <a:ext cx="4664544" cy="431140"/>
          </a:xfrm>
          <a:prstGeom prst="rect">
            <a:avLst/>
          </a:prstGeom>
          <a:solidFill>
            <a:srgbClr val="2E3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rbel" panose="020B0503020204020204" pitchFamily="34" charset="0"/>
              </a:rPr>
              <a:t>Let’s improve your review 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219C74-9E67-2945-B75F-4FD5FD757493}"/>
              </a:ext>
            </a:extLst>
          </p:cNvPr>
          <p:cNvSpPr txBox="1"/>
          <p:nvPr/>
        </p:nvSpPr>
        <p:spPr>
          <a:xfrm>
            <a:off x="7186119" y="5598968"/>
            <a:ext cx="1589577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2E3E4F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3E4F"/>
                </a:solidFill>
                <a:latin typeface="Corbel" panose="020B0503020204020204" pitchFamily="34" charset="0"/>
              </a:rPr>
              <a:t>Target = </a:t>
            </a:r>
            <a:r>
              <a:rPr lang="en-US" dirty="0">
                <a:solidFill>
                  <a:srgbClr val="2E3E4F"/>
                </a:solidFill>
                <a:latin typeface="Corbel" panose="020B0503020204020204" pitchFamily="34" charset="0"/>
              </a:rPr>
              <a:t>400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E45274-C480-9348-8933-6BA00749C02B}"/>
              </a:ext>
            </a:extLst>
          </p:cNvPr>
          <p:cNvSpPr txBox="1"/>
          <p:nvPr/>
        </p:nvSpPr>
        <p:spPr>
          <a:xfrm>
            <a:off x="8562715" y="525074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C86B3A-7578-0149-8246-BC9056638F98}"/>
              </a:ext>
            </a:extLst>
          </p:cNvPr>
          <p:cNvSpPr txBox="1"/>
          <p:nvPr/>
        </p:nvSpPr>
        <p:spPr>
          <a:xfrm>
            <a:off x="9570431" y="5603366"/>
            <a:ext cx="1589577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2E3E4F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3E4F"/>
                </a:solidFill>
                <a:latin typeface="Corbel" panose="020B0503020204020204" pitchFamily="34" charset="0"/>
              </a:rPr>
              <a:t>Target = </a:t>
            </a:r>
            <a:r>
              <a:rPr lang="en-US" dirty="0">
                <a:solidFill>
                  <a:srgbClr val="2E3E4F"/>
                </a:solidFill>
                <a:latin typeface="Corbel" panose="020B0503020204020204" pitchFamily="34" charset="0"/>
              </a:rPr>
              <a:t>12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FA3F43-AF74-8D44-9552-8E76F3024429}"/>
              </a:ext>
            </a:extLst>
          </p:cNvPr>
          <p:cNvSpPr txBox="1"/>
          <p:nvPr/>
        </p:nvSpPr>
        <p:spPr>
          <a:xfrm>
            <a:off x="11194466" y="52535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❌</a:t>
            </a:r>
          </a:p>
        </p:txBody>
      </p:sp>
    </p:spTree>
    <p:extLst>
      <p:ext uri="{BB962C8B-B14F-4D97-AF65-F5344CB8AC3E}">
        <p14:creationId xmlns:p14="http://schemas.microsoft.com/office/powerpoint/2010/main" val="2110364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PROVIDE INCETIVES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2353235"/>
            <a:ext cx="5660572" cy="3859306"/>
          </a:xfrm>
        </p:spPr>
        <p:txBody>
          <a:bodyPr numCol="1">
            <a:normAutofit fontScale="92500" lnSpcReduction="10000"/>
          </a:bodyPr>
          <a:lstStyle/>
          <a:p>
            <a:pPr marL="914400" lvl="1" indent="-514350">
              <a:buFont typeface="+mj-lt"/>
              <a:buAutoNum type="arabicParenR"/>
            </a:pPr>
            <a:r>
              <a:rPr lang="en-US" b="1" dirty="0"/>
              <a:t>“Helpful Review” Opt-In Program: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Amazon credits reward system 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Targeted after a purchase / during review process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Verified Purchases only</a:t>
            </a:r>
          </a:p>
          <a:p>
            <a:pPr marL="1257300" lvl="3" indent="0">
              <a:buNone/>
            </a:pPr>
            <a:endParaRPr lang="en-US" sz="1000" dirty="0"/>
          </a:p>
          <a:p>
            <a:pPr marL="914400" lvl="1" indent="-514350">
              <a:buFont typeface="+mj-lt"/>
              <a:buAutoNum type="arabicParenR" startAt="2"/>
            </a:pPr>
            <a:r>
              <a:rPr lang="en-US" b="1" dirty="0"/>
              <a:t>Synergy with Sellers: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Consumer Rebates (Amazon Credits)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For sellers who stand behind product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Increased customer feedback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Drive future sales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062806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B3A394D3-99E9-F142-A14F-D49F5965E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195" y="3204915"/>
            <a:ext cx="5263776" cy="2755258"/>
          </a:xfrm>
          <a:prstGeom prst="rect">
            <a:avLst/>
          </a:prstGeom>
          <a:ln w="19050">
            <a:solidFill>
              <a:srgbClr val="2E3E4F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B017C7-FD21-D842-BE27-565B6FA96167}"/>
              </a:ext>
            </a:extLst>
          </p:cNvPr>
          <p:cNvSpPr txBox="1"/>
          <p:nvPr/>
        </p:nvSpPr>
        <p:spPr>
          <a:xfrm>
            <a:off x="6802826" y="2477764"/>
            <a:ext cx="4643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rbel" panose="020B0503020204020204" pitchFamily="34" charset="0"/>
              </a:rPr>
              <a:t>INCENTIVES DRIVE BEHAVIOUR!</a:t>
            </a:r>
          </a:p>
        </p:txBody>
      </p:sp>
    </p:spTree>
    <p:extLst>
      <p:ext uri="{BB962C8B-B14F-4D97-AF65-F5344CB8AC3E}">
        <p14:creationId xmlns:p14="http://schemas.microsoft.com/office/powerpoint/2010/main" val="33964632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7444</TotalTime>
  <Words>605</Words>
  <Application>Microsoft Macintosh PowerPoint</Application>
  <PresentationFormat>Widescreen</PresentationFormat>
  <Paragraphs>135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Galvji</vt:lpstr>
      <vt:lpstr>.Hiragino Kaku Gothic Interface W3</vt:lpstr>
      <vt:lpstr>Arial</vt:lpstr>
      <vt:lpstr>Calibri</vt:lpstr>
      <vt:lpstr>Century Gothic</vt:lpstr>
      <vt:lpstr>Corbel</vt:lpstr>
      <vt:lpstr>System Font Regular</vt:lpstr>
      <vt:lpstr>Wingdings 2</vt:lpstr>
      <vt:lpstr>Quotable</vt:lpstr>
      <vt:lpstr>CUSTOMER REVIEWS ANALYSIS</vt:lpstr>
      <vt:lpstr>POWER OF REVIEWS</vt:lpstr>
      <vt:lpstr> ”HELPFULNESS”</vt:lpstr>
      <vt:lpstr>OBJECTIVE</vt:lpstr>
      <vt:lpstr>PREDICT “HELPFUL”</vt:lpstr>
      <vt:lpstr>PREDICT “HELPFUL”</vt:lpstr>
      <vt:lpstr>IDENTIFY TOPICS</vt:lpstr>
      <vt:lpstr>MAKE SUGGESTIONS</vt:lpstr>
      <vt:lpstr>PROVIDE INCETIVES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REVIEW ANALYSIS</dc:title>
  <dc:creator>Kayzad Bajina</dc:creator>
  <cp:lastModifiedBy>Kayzad Bajina</cp:lastModifiedBy>
  <cp:revision>52</cp:revision>
  <dcterms:created xsi:type="dcterms:W3CDTF">2019-11-20T03:16:20Z</dcterms:created>
  <dcterms:modified xsi:type="dcterms:W3CDTF">2020-05-01T02:36:44Z</dcterms:modified>
</cp:coreProperties>
</file>

<file path=docProps/thumbnail.jpeg>
</file>